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11BF"/>
    <a:srgbClr val="FF0066"/>
    <a:srgbClr val="6600CC"/>
    <a:srgbClr val="9148C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90" autoAdjust="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67421-844A-49EE-AC49-6B1867B28D42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D7D53-7EA1-435E-B0CF-F4A091E30A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9D7D53-7EA1-435E-B0CF-F4A091E30A2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BBEA3-680B-48FF-8CB5-E41AC15D22C9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7355F-3220-4036-A481-786D39401E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</a:t>
            </a:r>
            <a:endParaRPr lang="ru-RU" sz="2700" b="1" dirty="0">
              <a:solidFill>
                <a:srgbClr val="3F11B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2000" b="1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 В ШКОЛУ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Физическая готовность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4572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endParaRPr lang="ru-RU" sz="9600" b="1" kern="0" dirty="0" smtClean="0">
              <a:solidFill>
                <a:srgbClr val="3F11B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9600" b="1" kern="0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Это состояние здоровья ребенка.</a:t>
            </a:r>
          </a:p>
          <a:p>
            <a:pPr marL="4572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9600" b="1" kern="0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Определенный уровень зрелости детского организма. </a:t>
            </a:r>
          </a:p>
          <a:p>
            <a:pPr marL="4572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9600" b="1" kern="0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Необходимый уровень развития двигательных навыков и качеств.</a:t>
            </a:r>
          </a:p>
          <a:p>
            <a:pPr marL="4572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9600" b="1" kern="0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Развитие моторных координаций. </a:t>
            </a:r>
          </a:p>
          <a:p>
            <a:pPr marL="4572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9600" b="1" kern="0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Физическая и умственная работоспособность.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lnSpcReduction="10000"/>
          </a:bodyPr>
          <a:lstStyle/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Установите режим дня – часы отдыха, еды, занятий, прогулок.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 Проводите закаливающие процедуры.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 Делайте зарядку по утрам.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Подвижные игры.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 Занятия спортом.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 В выходной день – лыжи, велосипед, прогулки вместе с родителями.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этапе подготовки ребенка к школе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7200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Избегайте чрезмерных требований.</a:t>
            </a:r>
          </a:p>
          <a:p>
            <a:pPr marL="7200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Предоставляйте ребенку право на ошибку и на возможность ее исправить.</a:t>
            </a:r>
          </a:p>
          <a:p>
            <a:pPr marL="7200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Не думайте за ребёнка и не делайте это за  него.</a:t>
            </a:r>
          </a:p>
          <a:p>
            <a:pPr marL="7200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Давайте ребенку больше возможности проявлять самостоятельность.</a:t>
            </a:r>
          </a:p>
          <a:p>
            <a:pPr marL="7200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Не перегружайте его.</a:t>
            </a:r>
          </a:p>
          <a:p>
            <a:pPr marL="7200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 Устраивайте ребенку маленькие праздники.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030019"/>
          </a:xfrm>
        </p:spPr>
        <p:txBody>
          <a:bodyPr>
            <a:normAutofit lnSpcReduction="10000"/>
          </a:bodyPr>
          <a:lstStyle/>
          <a:p>
            <a:pPr marL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Дети все разные. Различны их способности, возможности и личностные качества. Но все они сходны в одном – в желании хорошо учиться. И в наших руках возможность помочь им, не отбить у них это желание.</a:t>
            </a:r>
          </a:p>
          <a:p>
            <a:pPr marL="0">
              <a:lnSpc>
                <a:spcPct val="150000"/>
              </a:lnSpc>
              <a:buNone/>
            </a:pPr>
            <a:endParaRPr lang="ru-RU" sz="2400" b="1" dirty="0" smtClean="0">
              <a:solidFill>
                <a:srgbClr val="3F11B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50000"/>
              </a:lnSpc>
              <a:buNone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Родители помните одну простую истину: образование может сделать ребенка умным, но счастливым делает его только душевное общение с близкими и любимыми людьми, с  семьей. </a:t>
            </a:r>
          </a:p>
          <a:p>
            <a:pPr marL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Факторы успешной подготовки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адаптации ребенка к школе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ru-RU" dirty="0" smtClean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36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Физическое здоровье ребенка.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36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Развитый интеллект ребенка.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36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Умение ребенка общаться со сверстниками и взрослыми.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36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Выносливость и работоспособность.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36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Умение ребенка считать и писать.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36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Аккуратность и дисциплинированность.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36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Хорошая память и внимание.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36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Инициативность, воля, умение прилагать усилия и способность действовать самостоятельно.</a:t>
            </a:r>
          </a:p>
          <a:p>
            <a:pPr marL="720000"/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000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школьной готовности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ru-RU" sz="1050" b="1" dirty="0" smtClean="0">
              <a:solidFill>
                <a:srgbClr val="3F11B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Интеллектуальная готовность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Нравственно-волевая готовность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Личностная психологическая готовность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Физическая готовность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Интеллектуальная готовность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47500" lnSpcReduction="20000"/>
          </a:bodyPr>
          <a:lstStyle/>
          <a:p>
            <a:pPr marL="720000" indent="0">
              <a:lnSpc>
                <a:spcPct val="170000"/>
              </a:lnSpc>
              <a:buNone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Подразумевает определенный уровень </a:t>
            </a:r>
            <a:r>
              <a:rPr lang="ru-RU" sz="42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развития мыслительных </a:t>
            </a: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процессов: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Умение обобщать.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Сравнивать.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Классифицировать разные объекты.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Выделять существенные признаки вещей и явлений.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Делать выводы.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Это развитие образного и словесно-логического мышления.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Овладение родным языком и основными формами речи.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Наличие у детей представлений о мире людей, вещей, природе.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42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Хорошая память и внимание.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3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10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Рекомендации.   Игры с детьми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ru-RU" sz="2400" b="1" dirty="0" smtClean="0">
              <a:solidFill>
                <a:srgbClr val="3F11B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Повтори набор из 10 слов.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Продолжи цепочки слов.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Расскажи что за окном, о чем был мультфильм.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Какой предмет лишний и почему?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Запомни и опиши прохожего (предмет).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Нравственно-волевая готовность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None/>
              <a:defRPr/>
            </a:pPr>
            <a:r>
              <a:rPr lang="ru-RU" sz="24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Для успешной учебы ребенок должен уметь </a:t>
            </a: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включать» волю – ему понадобится: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20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проявлять  инициативность, активность и самостоятельность.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Умение подчиняться правилам.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Умение внимательно слушать и выполнять задания.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Действовать по устным инструкциям учителя.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b="1" dirty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Самостоятельно выполнять требуемое задание по зрительному образцу.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На семейном совете определите для ребенка посильные трудовые обязанности и ответственность за их выполнение.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Развивайте усидчивость детей в играх по рисованию, в играх с правилами.</a:t>
            </a:r>
          </a:p>
          <a:p>
            <a:pPr marL="72000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Сначала – выигрыш и родительская похвала, затем – зарождение детского самостоятельного познавательного интереса, умение проявлять волевые усилия для достижения цели.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Личностная психологическая готовность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25000" lnSpcReduction="20000"/>
          </a:bodyPr>
          <a:lstStyle/>
          <a:p>
            <a:pPr marL="72000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88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Желание идти учиться в школе - присутствие учебной мотивации.</a:t>
            </a:r>
          </a:p>
          <a:p>
            <a:pPr marL="72000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88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Достаточная организованность и ответственность ребенка.</a:t>
            </a:r>
          </a:p>
          <a:p>
            <a:pPr marL="72000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88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Владение  навыками  общения. </a:t>
            </a:r>
          </a:p>
          <a:p>
            <a:pPr marL="72000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88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Познавательная активность.</a:t>
            </a:r>
          </a:p>
          <a:p>
            <a:pPr marL="720000" indent="-514350">
              <a:lnSpc>
                <a:spcPct val="170000"/>
              </a:lnSpc>
              <a:buFont typeface="+mj-lt"/>
              <a:buAutoNum type="arabicPeriod"/>
            </a:pPr>
            <a:r>
              <a:rPr lang="ru-RU" sz="88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Умение  слушать другого и согласовывать с ним свои действия, руководствоваться установленными правилами, работать в группе.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7200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endParaRPr lang="ru-RU" sz="1200" b="1" kern="0" dirty="0" smtClean="0">
              <a:solidFill>
                <a:srgbClr val="3F11BF"/>
              </a:solidFill>
              <a:latin typeface="Times New Roman" pitchFamily="18" charset="0"/>
              <a:cs typeface="Times New Roman" pitchFamily="18" charset="0"/>
            </a:endParaRPr>
          </a:p>
          <a:p>
            <a:pPr marL="7200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2400" b="1" kern="0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Тест на готовность ребенка к школе</a:t>
            </a:r>
          </a:p>
          <a:p>
            <a:pPr marL="7200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2400" b="1" kern="0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Игрушки или чтение книги?</a:t>
            </a:r>
          </a:p>
          <a:p>
            <a:pPr marL="7200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2400" b="1" kern="0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Предложите поиграть в школу.</a:t>
            </a:r>
          </a:p>
          <a:p>
            <a:pPr marL="72000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sz="2400" b="1" kern="0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Рассказывайте ребенку о том, что учеба в школе – это интересное, но ответственное занятие</a:t>
            </a:r>
            <a:r>
              <a:rPr lang="ru-RU" sz="2400" b="1" dirty="0" smtClean="0">
                <a:solidFill>
                  <a:srgbClr val="3F11BF"/>
                </a:solidFill>
                <a:latin typeface="Times New Roman" pitchFamily="18" charset="0"/>
                <a:cs typeface="Times New Roman" pitchFamily="18" charset="0"/>
              </a:rPr>
              <a:t>, занимаясь которым он будет каждый день узнавать что-то новое, нужное и интересное.</a:t>
            </a:r>
          </a:p>
          <a:p>
            <a:pPr marL="457200" lvl="0" indent="-457200" fontAlgn="base">
              <a:lnSpc>
                <a:spcPct val="150000"/>
              </a:lnSpc>
              <a:spcAft>
                <a:spcPct val="0"/>
              </a:spcAft>
              <a:buFont typeface="+mj-lt"/>
              <a:buAutoNum type="arabicPeriod"/>
              <a:defRPr/>
            </a:pPr>
            <a:endParaRPr lang="ru-RU" sz="2400" b="1" kern="0" dirty="0" smtClean="0">
              <a:solidFill>
                <a:srgbClr val="3F11B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525</Words>
  <Application>Microsoft Office PowerPoint</Application>
  <PresentationFormat>Экран (4:3)</PresentationFormat>
  <Paragraphs>89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Консультация для родителей</vt:lpstr>
      <vt:lpstr>   Факторы успешной подготовки  и адаптации ребенка к школе</vt:lpstr>
      <vt:lpstr>  Критерии школьной готовности</vt:lpstr>
      <vt:lpstr>  Интеллектуальная готовность </vt:lpstr>
      <vt:lpstr>   Рекомендации.   Игры с детьми </vt:lpstr>
      <vt:lpstr>   Нравственно-волевая готовность </vt:lpstr>
      <vt:lpstr> Рекомендации</vt:lpstr>
      <vt:lpstr>  Личностная психологическая готовность  </vt:lpstr>
      <vt:lpstr> Рекомендации</vt:lpstr>
      <vt:lpstr>   Физическая готовность  </vt:lpstr>
      <vt:lpstr> Рекомендации</vt:lpstr>
      <vt:lpstr>  На этапе подготовки ребенка к школе 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</dc:title>
  <dc:creator>Елена</dc:creator>
  <cp:lastModifiedBy>Елена</cp:lastModifiedBy>
  <cp:revision>29</cp:revision>
  <dcterms:created xsi:type="dcterms:W3CDTF">2021-04-24T11:11:21Z</dcterms:created>
  <dcterms:modified xsi:type="dcterms:W3CDTF">2021-04-26T03:42:24Z</dcterms:modified>
</cp:coreProperties>
</file>