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2" r:id="rId4"/>
    <p:sldId id="261" r:id="rId5"/>
    <p:sldId id="260" r:id="rId6"/>
    <p:sldId id="259" r:id="rId7"/>
    <p:sldId id="257" r:id="rId8"/>
    <p:sldId id="264" r:id="rId9"/>
    <p:sldId id="265" r:id="rId10"/>
    <p:sldId id="270" r:id="rId11"/>
    <p:sldId id="266" r:id="rId12"/>
    <p:sldId id="269" r:id="rId13"/>
    <p:sldId id="268" r:id="rId14"/>
    <p:sldId id="267" r:id="rId15"/>
    <p:sldId id="274" r:id="rId16"/>
    <p:sldId id="273" r:id="rId17"/>
    <p:sldId id="272" r:id="rId18"/>
    <p:sldId id="275" r:id="rId19"/>
    <p:sldId id="271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F836-F967-457A-9AE5-E06CCD608CB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AA94-DE19-4546-B83E-1729499BA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F836-F967-457A-9AE5-E06CCD608CB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AA94-DE19-4546-B83E-1729499BA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F836-F967-457A-9AE5-E06CCD608CB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AA94-DE19-4546-B83E-1729499BA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F836-F967-457A-9AE5-E06CCD608CB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AA94-DE19-4546-B83E-1729499BA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F836-F967-457A-9AE5-E06CCD608CB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AA94-DE19-4546-B83E-1729499BA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F836-F967-457A-9AE5-E06CCD608CB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AA94-DE19-4546-B83E-1729499BA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F836-F967-457A-9AE5-E06CCD608CB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AA94-DE19-4546-B83E-1729499BA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F836-F967-457A-9AE5-E06CCD608CB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AA94-DE19-4546-B83E-1729499BA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F836-F967-457A-9AE5-E06CCD608CB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AA94-DE19-4546-B83E-1729499BA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F836-F967-457A-9AE5-E06CCD608CB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AA94-DE19-4546-B83E-1729499BA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F836-F967-457A-9AE5-E06CCD608CB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AA94-DE19-4546-B83E-1729499BA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FF836-F967-457A-9AE5-E06CCD608CB8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EAA94-DE19-4546-B83E-1729499BA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19672" y="1340768"/>
            <a:ext cx="58864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ВОЗРАСТНЫЕ  ОСОБЕННОСТИ 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ДЕТЕЙ 6 - 7  ЛЕТ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1124744"/>
            <a:ext cx="662473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Отношения со сверстниками</a:t>
            </a:r>
          </a:p>
          <a:p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Преобладают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общественно значимые мотивы над личностными.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Развивается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сочувствие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Появляется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интерес к новым видам деятельности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Устанавливают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сохраняют положительные взаимоотношения со взрослыми и сверстниками. 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764704"/>
            <a:ext cx="705678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Эмоции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ребенка развито устойчивое положительное отношение к себе, уверенность в своих силах. Он в состоянии проявить эмоциональность и самостоятельность в решении социальных и бытовых задач. Возникает критическое отношение к оценке взрослого и сверстника. Оценивание сверстника помогает ребенку оценивать самого себя.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моральных качествах ребенок судит главным образом по своему поведению, которое или согласуется с нормами, принятыми в семье и коллективе сверстников, или не вписывается в систему этих отношений.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Самооценка ребёнка старшего дошкольного возраста достаточно адекватна, более характерно её завышение, чем занижение. Ребёнок более объективно оценивает результат деятельности, чем поведение.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 ребенка управлять эмоциями (на примере своего поведения).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31640" y="1556792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качестве важнейшего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новообразования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развитии психической и личностной сферы ребенка 6 – 7 летнего возраста является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соподчинение мотивов.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Осознание мотива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должен», «я смогу»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постепенно начинает преобладать над мотивом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хочу».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11760" y="980729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Новообразования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772816"/>
            <a:ext cx="75608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Ребенок может и делает не то, что ему хочется, а то, что нужно, что просит взрослый или определено правилами: воспринимает, запоминает, мыслит, оценивает свою деятельность;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Возникает первая реальная картина мира, о которой у ребенка формируется собственное мнение;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Ребенок начинает понимать свои чувства и переживания в полной мере и сообщает об этом взрослым;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Детям очень важно как к ним относятся окружающие люди;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Происходит полное доверие взрослому, принятие его точки зрения. Отношение к взрослому как к единственному источнику достоверного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знания.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268760"/>
            <a:ext cx="7560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подготовительной к школе группе завершается дошкольный возраст.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Его основные достижения связаны с освоением мира вещей как предметов человеческой культуры; освоением форм позитивного общения с людьми; развитием половой идентификации, формированием позиции школьника.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концу дошкольного возраста ребенок обладает высоким уровнем познавательного и личностного развития, что позволяет ему в дальнейшем успешно учиться в школе. 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z="2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1012954"/>
            <a:ext cx="75608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Кризис семи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 algn="ctr"/>
            <a:endParaRPr lang="ru-RU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Заканчивается дошкольный период и открывается новый этап развития ребенка — младший школьный возраст. Он может начаться и раньше — в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,5 – 6 лет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Если вашему ребенку вдруг надоел детсад, а привычные игры уже не доставляют ему удовольствия, если он стал непослушным, у него возникает отрицательное отношение к ранее выполнявшимся требованиям, это означает, что наступил очередной кризис.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 сравнению с другими он проходит мягче, однако важно вовремя заметить его и правильно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среагировать.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67744" y="1124744"/>
            <a:ext cx="4572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проявления кризиса: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Негативизм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Упрямство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Строптивость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Своеволие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Протест-бунт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Обесценивание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Деспотизм, ревности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1124744"/>
            <a:ext cx="72008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Советы родителям </a:t>
            </a:r>
          </a:p>
          <a:p>
            <a:pPr>
              <a:spcBef>
                <a:spcPts val="0"/>
              </a:spcBef>
              <a:buFontTx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совет – будьте внимательны к ребенку,</a:t>
            </a:r>
          </a:p>
          <a:p>
            <a:pPr algn="just">
              <a:spcBef>
                <a:spcPts val="0"/>
              </a:spcBef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любите его, но не «привязывайте» к себе, пусть у</a:t>
            </a:r>
          </a:p>
          <a:p>
            <a:pPr algn="just">
              <a:spcBef>
                <a:spcPts val="0"/>
              </a:spcBef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него будут друзья, свой круг общения.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Будьте готовы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поддержать ребенка, выслушать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ободрить его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Залог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успеха – доброжелательные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открытые отношения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семье.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Справиться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проблемой легче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когда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она только возникла и не привела еще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негативным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последствиям.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1196752"/>
            <a:ext cx="655272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Советы родителям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Поощряйте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общение со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сверстниками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Нужно заранее готовить ребенка к школе (развивающие игры, стихи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 надо  перегружать  дополнительными занятиями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Больше хвалите своего ребенка.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endParaRPr lang="ru-RU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endParaRPr lang="ru-RU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5656" y="1340768"/>
            <a:ext cx="60486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Дети все видят. И как Вы кричите,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как Вы кидаете мусор в траву,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как, в соц. сетях пропадая, не спите,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как Вы грубите в ответ продавцу.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них Вы -  пример,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быть может, однажды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Себя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них увидите, словно в окне.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Поймите же Вы, ведь это так важно: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Ругая детей, ищите причину - 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себе!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1600" y="1124745"/>
            <a:ext cx="69127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5-7 лет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– это нежный возраст. Привязанность детей к родителям  достигает максимальной полноты и глубины. Она созрела, состоялась.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для него           он сам для себя            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 для других.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Настало время для нового кризиса сепарации (отделения). Этот кризис не будет таким ярким и бурным, как кризис негативизма в 3 года, в нем многое происходит в глубине,  постепенно, без внешних эффектов. Но изменения идут очень серьезные.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endParaRPr lang="ru-RU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endParaRPr lang="ru-RU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63688" y="2636912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1700808"/>
            <a:ext cx="640871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 6 - 7 лет</a:t>
            </a:r>
          </a:p>
          <a:p>
            <a:pPr algn="ctr"/>
            <a:endParaRPr lang="ru-RU" b="1" u="sng" dirty="0">
              <a:solidFill>
                <a:srgbClr val="C0000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Старший дошкольный возраст — период познания мира человеческих отношений, творчества и подготовки к следующему, совершенно новому этапу в его жизни — обучению в школе.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3568" y="1124744"/>
            <a:ext cx="756084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Игровая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pPr algn="ctr"/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сюжетно-ролевых играх дети осваивают сложные взаимодействия людей, жизненные ситуации.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Игровое пространство усложняется.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 организации совместных игр дети используют договор, умеют учитывать интересы других, в некоторой степени сдерживать эмоциональные порывы.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Происходит постепенный переход от игры как ведущей деятельности к учению.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1052736"/>
            <a:ext cx="67687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Музыкально –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эстетическая </a:t>
            </a:r>
          </a:p>
          <a:p>
            <a:pPr indent="360363"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продуктивная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pPr indent="360363" algn="ctr"/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Дошкольники понимают художественный</a:t>
            </a:r>
          </a:p>
          <a:p>
            <a:pPr indent="360363" algn="just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образ, представленный в произведении,</a:t>
            </a:r>
          </a:p>
          <a:p>
            <a:pPr indent="360363" algn="just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поясняют использование средств</a:t>
            </a:r>
          </a:p>
          <a:p>
            <a:pPr indent="360363" algn="just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выразительности, проявляют интерес к</a:t>
            </a:r>
          </a:p>
          <a:p>
            <a:pPr indent="360363" algn="just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посещению театров.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1560" y="692696"/>
            <a:ext cx="784887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</a:t>
            </a:r>
          </a:p>
          <a:p>
            <a:pPr lvl="0" algn="ctr"/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Образы из окружающей жизни и литературных произведений, передаваемые детьми в изобразительной деятельности, становятся сложнее. Рисунки приобретают более детализированный характер, обогащается их цветовая гамма.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Более явными становятся различия между рисунками мальчиков и девочек.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Изображение человека становится более детализированным и пропорциональным.</a:t>
            </a: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Появляются пальцы на руках человека становится еще более детализированным и, глаза, рот, нос, брови, подбородок. Одежда может быть украшена различными деталями.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 лепке дети могут создавать изображения с натуры и по представлению, также передавая характерные особенности знакомых предметов и используя разные способы лепки.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В аппликации дошкольники осваивают приёмы вырезания одинаковых фигур или деталей из бумаги, сложенной пополам, гармошкой.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7030A0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1124744"/>
            <a:ext cx="7200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Дети подготовительной к школе группы в значительной степени освоили конструирование из строительного материала.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 этом возрасте дети уже могут освоить сложные формы сложения из листа бумаги и придумывать собственные, но этому их нужно специально обучать. Данный вид деятельности не просто доступен детям — он важен для углубления их пространственных представлений.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Усложняется конструирование из природного материала.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908720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социальных представлений, умений и навыков</a:t>
            </a:r>
          </a:p>
          <a:p>
            <a:pPr algn="ctr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2060848"/>
            <a:ext cx="67687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Шести-семилетние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дети уже способны самостоятельно одеться, обуться, умеют застёгивать пуговицы, молнии, завязывать шнурки.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Старшие дошкольники соблюдают ежедневные ритуалы, например последовательность действий во время сборов в детский сад, на прогулку, подготовки ко сну.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Будущему первокласснику уже можно доверить простую работу по дому: полить цветы, убрать на письменном столе, собрать игрушки.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13584794_25-p-fon-dlya-prezentatsii-vospitatelya-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628800"/>
            <a:ext cx="3771754" cy="2638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35696" y="908720"/>
            <a:ext cx="5395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Ведущие психические процессы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j0300840"/>
          <p:cNvPicPr>
            <a:picLocks noChangeAspect="1" noChangeArrowheads="1"/>
          </p:cNvPicPr>
          <p:nvPr/>
        </p:nvPicPr>
        <p:blipFill>
          <a:blip r:embed="rId4" cstate="screen">
            <a:lum bright="6000"/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900" t="21898" r="5356" b="14600"/>
          <a:stretch>
            <a:fillRect/>
          </a:stretch>
        </p:blipFill>
        <p:spPr bwMode="auto">
          <a:xfrm>
            <a:off x="3275856" y="4869160"/>
            <a:ext cx="2254136" cy="135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043608" y="1988840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память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501008"/>
            <a:ext cx="1798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восприятие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1916832"/>
            <a:ext cx="1983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воображение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76256" y="3501008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мышление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4437112"/>
            <a:ext cx="15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5445224"/>
            <a:ext cx="2108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произвольное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5373216"/>
            <a:ext cx="2422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непроизвольное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339752" y="4725144"/>
            <a:ext cx="1440160" cy="68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2" idx="3"/>
          </p:cNvCxnSpPr>
          <p:nvPr/>
        </p:nvCxnSpPr>
        <p:spPr>
          <a:xfrm>
            <a:off x="5413053" y="4667945"/>
            <a:ext cx="1391195" cy="705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932</Words>
  <Application>Microsoft Office PowerPoint</Application>
  <PresentationFormat>Экран (4:3)</PresentationFormat>
  <Paragraphs>120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10</cp:revision>
  <dcterms:created xsi:type="dcterms:W3CDTF">2021-11-15T08:23:10Z</dcterms:created>
  <dcterms:modified xsi:type="dcterms:W3CDTF">2021-11-16T08:22:48Z</dcterms:modified>
</cp:coreProperties>
</file>